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39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91" r:id="rId12"/>
    <p:sldId id="279" r:id="rId13"/>
    <p:sldId id="264" r:id="rId14"/>
    <p:sldId id="300" r:id="rId15"/>
    <p:sldId id="28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71" r:id="rId25"/>
    <p:sldId id="315" r:id="rId26"/>
    <p:sldId id="316" r:id="rId27"/>
    <p:sldId id="266" r:id="rId28"/>
    <p:sldId id="310" r:id="rId29"/>
    <p:sldId id="267" r:id="rId30"/>
    <p:sldId id="309" r:id="rId31"/>
    <p:sldId id="292" r:id="rId32"/>
    <p:sldId id="295" r:id="rId33"/>
    <p:sldId id="296" r:id="rId34"/>
    <p:sldId id="297" r:id="rId35"/>
    <p:sldId id="298" r:id="rId36"/>
    <p:sldId id="299" r:id="rId37"/>
    <p:sldId id="31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08" autoAdjust="0"/>
  </p:normalViewPr>
  <p:slideViewPr>
    <p:cSldViewPr snapToGrid="0">
      <p:cViewPr varScale="1">
        <p:scale>
          <a:sx n="111" d="100"/>
          <a:sy n="111" d="100"/>
        </p:scale>
        <p:origin x="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BEA81-F553-E818-3D0D-42BEAC00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EEA87-F3D7-4603-1ED9-AA0A20A5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E9F2A-F969-B54A-45E5-D85677E9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0755-DF94-F8E9-FA92-5EA6DB1B9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FB8-C4F8-9852-6EC6-DB583F9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67339-1AFC-F9DC-919B-5B6AC3DF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2D0FB-BF2E-375F-02D9-4C258D79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DD17-D53C-FBD5-FD47-2C380E9C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liberators/in-depth-the-costs-and-benefits-of-pair-programming-b4b54b27c6f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/>
              <a:t>using pair </a:t>
            </a:r>
            <a:r>
              <a:rPr lang="en-US" sz="3200" b="1" dirty="0"/>
              <a:t>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/>
              <a:t>Kristin Carr</a:t>
            </a:r>
          </a:p>
          <a:p>
            <a:r>
              <a:rPr lang="en-US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2: Solutions need to be STABLE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1066461" y="6409723"/>
            <a:ext cx="96058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https://medium.com/the-liberators/in-depth-the-costs-and-benefits-of-pair-programming-b4b54b27c6ff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Many approaches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F601-F598-E8D9-2306-5B54EEBD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f you want to go fast, go alone. If you want to go far, go together.” -">
            <a:extLst>
              <a:ext uri="{FF2B5EF4-FFF2-40B4-BE49-F238E27FC236}">
                <a16:creationId xmlns:a16="http://schemas.microsoft.com/office/drawing/2014/main" id="{29C77F88-90C1-E679-1A3B-4A929900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2" r="2628"/>
          <a:stretch>
            <a:fillRect/>
          </a:stretch>
        </p:blipFill>
        <p:spPr>
          <a:xfrm>
            <a:off x="5054860" y="1408652"/>
            <a:ext cx="6970382" cy="449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CD693-4918-241C-4A2E-D18D922D757E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986B-8CCB-4F15-8EE2-633A7FD6267C}"/>
              </a:ext>
            </a:extLst>
          </p:cNvPr>
          <p:cNvSpPr txBox="1"/>
          <p:nvPr/>
        </p:nvSpPr>
        <p:spPr>
          <a:xfrm>
            <a:off x="347896" y="1038266"/>
            <a:ext cx="59768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 (reprise)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A46D-6A3A-E71C-FEA0-FA1D3F9B7A22}"/>
              </a:ext>
            </a:extLst>
          </p:cNvPr>
          <p:cNvSpPr txBox="1"/>
          <p:nvPr/>
        </p:nvSpPr>
        <p:spPr>
          <a:xfrm>
            <a:off x="5215233" y="1710338"/>
            <a:ext cx="544847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000000"/>
                </a:solidFill>
              </a:rPr>
              <a:t>If you want to go fast, go alone. </a:t>
            </a:r>
            <a:endParaRPr lang="en-US" sz="2800" b="1" dirty="0">
              <a:solidFill>
                <a:srgbClr val="000000"/>
              </a:solidFill>
            </a:endParaRPr>
          </a:p>
          <a:p>
            <a:r>
              <a:rPr lang="en-US" sz="2800" b="1" i="1" dirty="0">
                <a:solidFill>
                  <a:srgbClr val="000000"/>
                </a:solidFill>
              </a:rPr>
              <a:t>If you want to go far, go together.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95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Posit Connect view of pinned </a:t>
            </a:r>
            <a:r>
              <a:rPr lang="en-US" sz="200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</a:t>
            </a: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D50-7E52-5B3B-C786-8D3E2C29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0BC3-2322-337D-CDA1-0680921DDB9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Want to Learn More?</a:t>
            </a:r>
            <a:endParaRPr lang="en-US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D7575FE5-6B26-6572-1BB1-B0A626E1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7306530" y="1125365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090E1507-276B-A977-A4DC-1BDC24AE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8" y="1125365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A56704C0-7FC3-8DE3-FB82-F6E7747FD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feet change in elevation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feet change in elevation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905894" y="2202196"/>
            <a:ext cx="26389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/>
          <p:nvPr/>
        </p:nvCxnSpPr>
        <p:spPr>
          <a:xfrm>
            <a:off x="3556217" y="2455747"/>
            <a:ext cx="1246883" cy="14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 flipV="1">
            <a:off x="3274787" y="3541024"/>
            <a:ext cx="1579710" cy="30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 flipV="1">
            <a:off x="4168217" y="4630998"/>
            <a:ext cx="791435" cy="11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Space occupied / Total space available --&gt; "Container Fill Ratio" (CFR)</a:t>
            </a:r>
            <a:endParaRPr lang="en-US"/>
          </a:p>
          <a:p>
            <a:pPr marL="0" indent="0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CFR based on package dimensions</a:t>
            </a:r>
            <a:endParaRPr lang="en-US">
              <a:solidFill>
                <a:schemeClr val="tx1"/>
              </a:solidFill>
            </a:endParaRPr>
          </a:p>
          <a:p>
            <a:pPr marL="0" indent="0"/>
            <a:endParaRPr lang="en-US" altLang="ja-JP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Our Spartan Race at Work</a:t>
            </a:r>
            <a:endParaRPr lang="en-US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Simple, right?</a:t>
            </a:r>
            <a:endParaRPr lang="en-US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13F618-C55A-1B77-CB99-099227F092A5}"/>
              </a:ext>
            </a:extLst>
          </p:cNvPr>
          <p:cNvSpPr txBox="1"/>
          <p:nvPr/>
        </p:nvSpPr>
        <p:spPr>
          <a:xfrm>
            <a:off x="6395685" y="894357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841B-8983-ADBA-5D94-1EB735F9FFD9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79B190-CE7D-48CC-0E67-A09BCE5E6840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E55180-C1F2-8413-9784-933DF3E7D57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8A7AE-F45A-0498-D306-72A5BB4525B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698A35-39E9-2D3B-4B59-E7ED5F2080D6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8F5A20C-EB2C-BBAC-0DBD-F0C18FB193C9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B7A6E2-6FF3-704B-7153-A406B3D43BF6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6585F-0DE6-88E4-E5AE-C3179DBCD5E4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2D4D1801-C18C-B4E7-469F-4AB749D45F94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1: Solutions need to be REACTIVE</a:t>
            </a:r>
            <a:endParaRPr lang="en-US"/>
          </a:p>
        </p:txBody>
      </p:sp>
      <p:pic>
        <p:nvPicPr>
          <p:cNvPr id="4" name="Picture 3" descr="A close up of a hammer&#10;&#10;AI-generated content may be incorrect.">
            <a:extLst>
              <a:ext uri="{FF2B5EF4-FFF2-40B4-BE49-F238E27FC236}">
                <a16:creationId xmlns:a16="http://schemas.microsoft.com/office/drawing/2014/main" id="{D30E7209-CE82-7260-3F75-8D58D18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726" y="853457"/>
            <a:ext cx="2133600" cy="2133600"/>
          </a:xfrm>
          <a:prstGeom prst="rect">
            <a:avLst/>
          </a:prstGeom>
        </p:spPr>
      </p:pic>
      <p:pic>
        <p:nvPicPr>
          <p:cNvPr id="8" name="Picture 7" descr="A red swiss army knife&#10;&#10;AI-generated content may be incorrect.">
            <a:extLst>
              <a:ext uri="{FF2B5EF4-FFF2-40B4-BE49-F238E27FC236}">
                <a16:creationId xmlns:a16="http://schemas.microsoft.com/office/drawing/2014/main" id="{74500A4B-E564-37C2-5A38-486E0F74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35" y="4234757"/>
            <a:ext cx="2117599" cy="211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7D32D-37EA-6629-088D-2CFF62F7F2E3}"/>
              </a:ext>
            </a:extLst>
          </p:cNvPr>
          <p:cNvSpPr txBox="1"/>
          <p:nvPr/>
        </p:nvSpPr>
        <p:spPr>
          <a:xfrm>
            <a:off x="9306735" y="211937"/>
            <a:ext cx="25252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 we wish we had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CF52C-7632-DEED-F507-2C81881621FF}"/>
              </a:ext>
            </a:extLst>
          </p:cNvPr>
          <p:cNvSpPr txBox="1"/>
          <p:nvPr/>
        </p:nvSpPr>
        <p:spPr>
          <a:xfrm>
            <a:off x="9135156" y="3751936"/>
            <a:ext cx="25252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Tools we actually have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4" y="4237755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07" y="1869849"/>
            <a:ext cx="7033173" cy="137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32F53-DFFC-246E-F586-6687B06FFF1B}"/>
              </a:ext>
            </a:extLst>
          </p:cNvPr>
          <p:cNvSpPr txBox="1"/>
          <p:nvPr/>
        </p:nvSpPr>
        <p:spPr>
          <a:xfrm>
            <a:off x="9863229" y="1498700"/>
            <a:ext cx="1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182</TotalTime>
  <Words>864</Words>
  <Application>Microsoft Office PowerPoint</Application>
  <PresentationFormat>Widescreen</PresentationFormat>
  <Paragraphs>255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496</cp:revision>
  <dcterms:created xsi:type="dcterms:W3CDTF">2025-08-04T14:56:33Z</dcterms:created>
  <dcterms:modified xsi:type="dcterms:W3CDTF">2025-08-28T12:46:46Z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